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 Mono Light"/>
      <p:regular r:id="rId35"/>
      <p:bold r:id="rId36"/>
      <p:italic r:id="rId37"/>
      <p:boldItalic r:id="rId38"/>
    </p:embeddedFont>
    <p:embeddedFont>
      <p:font typeface="Roboto Mono Thin"/>
      <p:regular r:id="rId39"/>
      <p:bold r:id="rId40"/>
      <p:italic r:id="rId41"/>
      <p:boldItalic r:id="rId42"/>
    </p:embeddedFont>
    <p:embeddedFont>
      <p:font typeface="Helvetica Neue"/>
      <p:regular r:id="rId43"/>
      <p:bold r:id="rId44"/>
      <p:italic r:id="rId45"/>
      <p:boldItalic r:id="rId46"/>
    </p:embeddedFont>
    <p:embeddedFont>
      <p:font typeface="Roboto Mon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DA19019-790E-4F7E-9779-7C3C61041FA9}">
  <a:tblStyle styleId="{DDA19019-790E-4F7E-9779-7C3C61041F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Thin-bold.fntdata"/><Relationship Id="rId42" Type="http://schemas.openxmlformats.org/officeDocument/2006/relationships/font" Target="fonts/RobotoMonoThin-boldItalic.fntdata"/><Relationship Id="rId41" Type="http://schemas.openxmlformats.org/officeDocument/2006/relationships/font" Target="fonts/RobotoMonoThin-italic.fntdata"/><Relationship Id="rId44" Type="http://schemas.openxmlformats.org/officeDocument/2006/relationships/font" Target="fonts/HelveticaNeue-bold.fntdata"/><Relationship Id="rId43" Type="http://schemas.openxmlformats.org/officeDocument/2006/relationships/font" Target="fonts/HelveticaNeue-regular.fntdata"/><Relationship Id="rId46" Type="http://schemas.openxmlformats.org/officeDocument/2006/relationships/font" Target="fonts/HelveticaNeue-boldItalic.fntdata"/><Relationship Id="rId45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Mono-bold.fntdata"/><Relationship Id="rId47" Type="http://schemas.openxmlformats.org/officeDocument/2006/relationships/font" Target="fonts/RobotoMono-regular.fntdata"/><Relationship Id="rId49" Type="http://schemas.openxmlformats.org/officeDocument/2006/relationships/font" Target="fonts/RobotoMon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obotoMonoLight-regular.fntdata"/><Relationship Id="rId34" Type="http://schemas.openxmlformats.org/officeDocument/2006/relationships/slide" Target="slides/slide28.xml"/><Relationship Id="rId37" Type="http://schemas.openxmlformats.org/officeDocument/2006/relationships/font" Target="fonts/RobotoMonoLight-italic.fntdata"/><Relationship Id="rId36" Type="http://schemas.openxmlformats.org/officeDocument/2006/relationships/font" Target="fonts/RobotoMonoLight-bold.fntdata"/><Relationship Id="rId39" Type="http://schemas.openxmlformats.org/officeDocument/2006/relationships/font" Target="fonts/RobotoMonoThin-regular.fntdata"/><Relationship Id="rId38" Type="http://schemas.openxmlformats.org/officeDocument/2006/relationships/font" Target="fonts/RobotoMonoLigh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ourier New"/>
                <a:ea typeface="Courier New"/>
                <a:cs typeface="Courier New"/>
                <a:sym typeface="Courier New"/>
              </a:rPr>
              <a:t>Hay un par de syscalls que van a necesitar conocer para hacer la parte del excute.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F</a:t>
            </a:r>
            <a:r>
              <a:rPr lang="es-419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ork</a:t>
            </a:r>
            <a:endParaRPr u="sng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Para explicar el fork, voy a usar la siguiente imagen: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[3]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Nuestro programa es un proceso, el de arriba.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Al llamar a la syscall fork(), el sistema operativo lo que va a hacer es crear un nuevo proceso 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duplicando al proceso que lo llamó, va a crear una copia.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 este nuevo proceso lo vamos a llamar proceso hijo, o sea, el de abajo.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 al de arriba, el proceso padre.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Hay cosas que el proceso hijo hereda del padre, y otras que no.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Por ejemplo, ambos procesos corren en memorias separadas. Pero ambas memorias tienen el mismo contenido.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Por eso, en las dos imágenes, todo está igual.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Dentro de las cosas que sí hereda, están los file descriptors, que es algo que vamos a ver en un rato.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 el proceso padre, fork devuelve el PID (process id) del hijo, y en el hijo devuelve 0.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Entonces de esta forma podemos saber en donde estamos, si en el hijo o en el padre.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[4]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Si estamos en el proceso hijo, podemos bifurcar la ejecución y hacer otra cosa distinta al padre.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P</a:t>
            </a:r>
            <a:r>
              <a:rPr lang="es-419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ipe</a:t>
            </a:r>
            <a:endParaRPr u="sng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 siguiente pregunta que viene es, cómo se pueden comunicar estos procesos.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Hay muchas formas, pero una útil para nuestro caso, son los pipes.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 pueden pensar literalmente como una tubería, donde de un extremo un proceso escribe,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 del otro un proceso lo lee. (es unidireccional!).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[6]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Cómo lo usamos? Antes de todo, hay que declarar el pipe, que no es más que un arreglo de dos enteros.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Este arreglo va a ser usado para que la syscall nos devuelva dos file descriptors, cada uno apuntando a cada extremo del pipe.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Llamamos a la syscall pipe() para crear el pipe...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 si no falló, ya con la tubería lista, hacemos el fork como antes, y ya podemos empezar a usar el pipe.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[7]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pipefd[0] es el extremo para leer, mientras que el pipefd[1] es el extremo para escribir.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Por ende, si queremos que el padre le pase datos al hijo, el padre va a hacer writes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mientras que el proceso hijo va a hacer reads.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TODO: ¿Explicar file descriptors y las funciones write/read?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D</a:t>
            </a:r>
            <a:r>
              <a:rPr lang="es-419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up</a:t>
            </a:r>
            <a:endParaRPr u="sng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Otra cosa que van a necesitar es redirigir las salidas y entradas de los procesos.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Como saben, en UNIX todo es un archivo, y el standard input y output también son archivos (especiales pero archivos al fin y al cabo)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[9]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Todos los procesos tienen 3 file descriptors por defecto: </a:t>
            </a: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el standard input, </a:t>
            </a: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el standard output y el </a:t>
            </a: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standard error</a:t>
            </a: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os file descriptors son enteros, entonces el 0 es el stdin, y el 1 es el stdout, y el 2 para el stderr.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Cuando un programa hace un printf(), lo que hace en realidad es escribir en el archivo que el file descriptor 1 apunta.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 cuando hace un scanf(), lo que hace es leer lo que hay en el archivo donde el file descriptor 0 apunta.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Entonces, para redirigir las entradas y las salidas, necesitamos cambiar a donde apuntan los file descriptors 0 y 1.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Cómo</a:t>
            </a: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hacemos eso? Con esta syscall: dup().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 que hace es simplemente crear una copia del file descriptor `oldfd` (o sea el 2) al número `newfd` (o sea el 1).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Ahora los fd apuntan al mismo archivo y son intercambiables.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 este caso, lo que estamos haciendo es </a:t>
            </a: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redirigir</a:t>
            </a: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todo el standar error al stdout, algo que hacemos en la shell con 2&gt;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[10]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Ahora, como había dicho, cuando uno hace fork, el proceso hijo hereda una copia de los file descriptors del padre, y ambos apuntan al mismo lugar.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 esta forma, podemos conectar, por ejemplo, el stdout con uno de los extremos del pipe.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Ya se van imaginando?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[11]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Van a tener que hacer algo así, la entrada de ls, la salida al pipe, la entrada de sort es el pipe, y la salida del sort es la de siempre.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Exec</a:t>
            </a:r>
            <a:endParaRPr u="sng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Okey, todo bien hasta acá, pero hay que ejecutar á </a:t>
            </a: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ls</a:t>
            </a: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primero. Para eso tenemos a execv().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Lo que hace es “reemplazar la imagen del proceso actual por uno nuevo”, o sea, simplemente cambia lo que se está ejecutando y en su lugar carga un ejecutable nuevo.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[13]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Es algo así como que el proceso hijo de pronto pueda darle play a Chernobyl.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Así es el mecanismo para ejecutar nuevos procesos, fork-execv, fork-execv… De esta forma hay un proceso padre de todos, el init, que es el que se forkea y para llamar a otros procesos.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Wait</a:t>
            </a:r>
            <a:endParaRPr u="sng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Y finalmente,la última cosa importante es el &amp;. Tenemos que saber si hay que esperar a que el comando termine o no.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 el caso en que no haya que esperar, es fácil, forkeamos, y que termine cuando termine, pero si hay que esperarlo, tenemos una syscall para eso.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[15]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 wait podemos suspender la ejecución del padre hasta que el hijo termine. Una vez que el hijo llama a un return o un exit(), el proceso padre sigue ejecutando donde quedó.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05d6f6383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05d6f6383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05d6f63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05d6f63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05d6f638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05d6f638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455f5e44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2455f5e44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455f5e44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455f5e44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05d6f6383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05d6f6383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05d6f6383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05d6f6383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455f5e44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455f5e44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455f5e44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455f5e44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05d6f6383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05d6f6383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2455f5e44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2455f5e44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05d6f638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05d6f638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455f5e44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455f5e44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455f5e44a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455f5e44a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05d6f6383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05d6f6383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05d6f638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05d6f638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05d6f638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05d6f638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2455f5e44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2455f5e44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2455f5e44a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2455f5e44a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05d6f6383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05d6f6383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455f5e44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2455f5e44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455f5e44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455f5e44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455f5e44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2455f5e44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455f5e44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455f5e44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455f5e44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455f5e44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455f5e44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455f5e44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2455f5e44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2455f5e44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Roboto Mono Thin"/>
              <a:buNone/>
              <a:defRPr sz="5200">
                <a:latin typeface="Roboto Mono Thin"/>
                <a:ea typeface="Roboto Mono Thin"/>
                <a:cs typeface="Roboto Mono Thin"/>
                <a:sym typeface="Roboto Mono Th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Relationship Id="rId4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Relationship Id="rId4" Type="http://schemas.openxmlformats.org/officeDocument/2006/relationships/hyperlink" Target="https://es.wikipedia.org/wiki/Descriptor_de_archiv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Relationship Id="rId4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an7.org/linux/man-pages/man2/open.2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man7.org/linux/man-pages/man2/open.2.html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man7.org/linux/man-pages/man2/dup.2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latin typeface="Roboto Mono"/>
                <a:ea typeface="Roboto Mono"/>
                <a:cs typeface="Roboto Mono"/>
                <a:sym typeface="Roboto Mono"/>
              </a:rPr>
              <a:t>System calls</a:t>
            </a:r>
            <a:endParaRPr b="1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Mono Thin"/>
                <a:ea typeface="Roboto Mono Thin"/>
                <a:cs typeface="Roboto Mono Thin"/>
                <a:sym typeface="Roboto Mono Thin"/>
              </a:rPr>
              <a:t>fork()</a:t>
            </a:r>
            <a:endParaRPr>
              <a:latin typeface="Roboto Mono Thin"/>
              <a:ea typeface="Roboto Mono Thin"/>
              <a:cs typeface="Roboto Mono Thin"/>
              <a:sym typeface="Roboto Mono Thin"/>
            </a:endParaRPr>
          </a:p>
        </p:txBody>
      </p:sp>
      <p:sp>
        <p:nvSpPr>
          <p:cNvPr id="152" name="Google Shape;152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pid_t fork(void);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809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/>
          <p:nvPr/>
        </p:nvSpPr>
        <p:spPr>
          <a:xfrm>
            <a:off x="3612775" y="219325"/>
            <a:ext cx="5032500" cy="7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int fork_result = fork();</a:t>
            </a:r>
            <a:endParaRPr b="1" sz="24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" name="Google Shape;159;p23"/>
          <p:cNvSpPr/>
          <p:nvPr/>
        </p:nvSpPr>
        <p:spPr>
          <a:xfrm>
            <a:off x="3554775" y="2809275"/>
            <a:ext cx="5032500" cy="7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int fork_result = fork();</a:t>
            </a:r>
            <a:endParaRPr b="1" sz="24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809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/>
          <p:nvPr/>
        </p:nvSpPr>
        <p:spPr>
          <a:xfrm>
            <a:off x="3692575" y="2714975"/>
            <a:ext cx="4952700" cy="10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419" sz="2400">
                <a:solidFill>
                  <a:schemeClr val="dk1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int fork_result = fork();</a:t>
            </a:r>
            <a:endParaRPr b="1" sz="2400">
              <a:solidFill>
                <a:schemeClr val="dk1"/>
              </a:solidFill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solidFill>
                  <a:schemeClr val="dk1"/>
                </a:solidFill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fork_result != 0;</a:t>
            </a:r>
            <a:endParaRPr b="1" sz="24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" name="Google Shape;166;p24"/>
          <p:cNvSpPr/>
          <p:nvPr/>
        </p:nvSpPr>
        <p:spPr>
          <a:xfrm>
            <a:off x="3612775" y="219325"/>
            <a:ext cx="5032500" cy="120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int fork_result = fork();</a:t>
            </a:r>
            <a:endParaRPr b="1" sz="24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fork_result == 0;</a:t>
            </a:r>
            <a:endParaRPr b="1" sz="24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Crea un nuevo proceso duplicando el proceso original. En caso de éxito, el PID del proceso hijo se devuelve en el padre, y 0 se devuelve en el hijo.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Todo el espacio de direcciones virtual del proceso padre se replica en el proceso hijo.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El hijo </a:t>
            </a:r>
            <a:r>
              <a:rPr b="1" lang="es-419"/>
              <a:t>hereda copias del conjunto de file descriptors abiertos del padre</a:t>
            </a:r>
            <a:r>
              <a:rPr lang="es-419"/>
              <a:t>. Cada </a:t>
            </a:r>
            <a:r>
              <a:rPr lang="es-419"/>
              <a:t>file descriptor</a:t>
            </a:r>
            <a:r>
              <a:rPr lang="es-419"/>
              <a:t> en el hijo se refiere al mismo archivo abierto que el </a:t>
            </a:r>
            <a:r>
              <a:rPr lang="es-419"/>
              <a:t>file descriptor</a:t>
            </a:r>
            <a:r>
              <a:rPr lang="es-419"/>
              <a:t> correspondiente en el padre.</a:t>
            </a:r>
            <a:endParaRPr/>
          </a:p>
        </p:txBody>
      </p:sp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Fork</a:t>
            </a:r>
            <a:endParaRPr/>
          </a:p>
        </p:txBody>
      </p:sp>
      <p:graphicFrame>
        <p:nvGraphicFramePr>
          <p:cNvPr id="173" name="Google Shape;173;p25"/>
          <p:cNvGraphicFramePr/>
          <p:nvPr/>
        </p:nvGraphicFramePr>
        <p:xfrm>
          <a:off x="3600425" y="33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{DDA19019-790E-4F7E-9779-7C3C61041FA9}</a:tableStyleId>
              </a:tblPr>
              <a:tblGrid>
                <a:gridCol w="5287500"/>
              </a:tblGrid>
              <a:tr h="4109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586C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#include</a:t>
                      </a: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&lt;stdio.h&gt;</a:t>
                      </a:r>
                      <a:endParaRPr sz="1050">
                        <a:solidFill>
                          <a:srgbClr val="CE9178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void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</a:t>
                      </a:r>
                      <a:r>
                        <a:rPr lang="es-419" sz="1050">
                          <a:solidFill>
                            <a:srgbClr val="DCDCAA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main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(</a:t>
                      </a: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void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) {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char *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filename = 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"lala.txt"</a:t>
                      </a:r>
                      <a:r>
                        <a:rPr lang="es-419" sz="1050">
                          <a:solidFill>
                            <a:schemeClr val="lt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;</a:t>
                      </a:r>
                      <a:endParaRPr sz="1050">
                        <a:solidFill>
                          <a:srgbClr val="569CD6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fork_result </a:t>
                      </a:r>
                      <a:r>
                        <a:rPr lang="es-419" sz="1050">
                          <a:solidFill>
                            <a:srgbClr val="D4D4D4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=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050">
                          <a:solidFill>
                            <a:srgbClr val="DCDCAA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fork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();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pid </a:t>
                      </a:r>
                      <a:r>
                        <a:rPr lang="es-419" sz="1050">
                          <a:solidFill>
                            <a:srgbClr val="D4D4D4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=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050">
                          <a:solidFill>
                            <a:srgbClr val="DCDCAA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getpid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();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C586C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if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(fork_result </a:t>
                      </a:r>
                      <a:r>
                        <a:rPr lang="es-419" sz="1050">
                          <a:solidFill>
                            <a:srgbClr val="D4D4D4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==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050">
                          <a:solidFill>
                            <a:srgbClr val="D4D4D4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-</a:t>
                      </a:r>
                      <a:r>
                        <a:rPr lang="es-419" sz="1050">
                          <a:solidFill>
                            <a:srgbClr val="B5CEA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1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) {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    </a:t>
                      </a:r>
                      <a:r>
                        <a:rPr lang="es-419" sz="1050">
                          <a:solidFill>
                            <a:srgbClr val="DCDCAA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printf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(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"fork failed</a:t>
                      </a:r>
                      <a:r>
                        <a:rPr lang="es-419" sz="1050">
                          <a:solidFill>
                            <a:srgbClr val="D7BA7D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\n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"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);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} </a:t>
                      </a:r>
                      <a:r>
                        <a:rPr lang="es-419" sz="1050">
                          <a:solidFill>
                            <a:srgbClr val="C586C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else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050">
                          <a:solidFill>
                            <a:srgbClr val="C586C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if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(fork_result </a:t>
                      </a:r>
                      <a:r>
                        <a:rPr lang="es-419" sz="1050">
                          <a:solidFill>
                            <a:srgbClr val="D4D4D4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==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050">
                          <a:solidFill>
                            <a:srgbClr val="B5CEA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0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) {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    </a:t>
                      </a:r>
                      <a:r>
                        <a:rPr lang="es-419" sz="1050">
                          <a:solidFill>
                            <a:srgbClr val="DCDCAA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printf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(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"I'm the child with pid=</a:t>
                      </a:r>
                      <a:r>
                        <a:rPr lang="es-419" sz="1050">
                          <a:solidFill>
                            <a:srgbClr val="9CDCFE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%d</a:t>
                      </a:r>
                      <a:r>
                        <a:rPr lang="es-419" sz="1050">
                          <a:solidFill>
                            <a:srgbClr val="D7BA7D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\n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"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, pid);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} </a:t>
                      </a:r>
                      <a:r>
                        <a:rPr lang="es-419" sz="1050">
                          <a:solidFill>
                            <a:srgbClr val="C586C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else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{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    </a:t>
                      </a:r>
                      <a:r>
                        <a:rPr lang="es-419" sz="1050">
                          <a:solidFill>
                            <a:srgbClr val="DCDCAA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printf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(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        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"I'm the parent with pid=</a:t>
                      </a:r>
                      <a:r>
                        <a:rPr lang="es-419" sz="1050">
                          <a:solidFill>
                            <a:srgbClr val="9CDCFE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%d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and my child's pid is=</a:t>
                      </a:r>
                      <a:r>
                        <a:rPr lang="es-419" sz="1050">
                          <a:solidFill>
                            <a:srgbClr val="9CDCFE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%d</a:t>
                      </a:r>
                      <a:r>
                        <a:rPr lang="es-419" sz="1050">
                          <a:solidFill>
                            <a:srgbClr val="D7BA7D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\n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"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,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        pid,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        fork_result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    );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}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}</a:t>
                      </a:r>
                      <a:endParaRPr sz="1050">
                        <a:solidFill>
                          <a:srgbClr val="C586C0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Ejercicio</a:t>
            </a:r>
            <a:endParaRPr/>
          </a:p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Utilizar fork, open, close y dup para crear dos procesos y </a:t>
            </a:r>
            <a:r>
              <a:rPr lang="es-419"/>
              <a:t>redireccionar la salida estándar de cada uno a un archivo lala.txt, donde cada uno imprima un mensaje conteniendo su PID.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Pensar en qué orden realizar las llamadas, y asegurarse de cerrar todos los file descriptors abiertos.</a:t>
            </a:r>
            <a:endParaRPr/>
          </a:p>
        </p:txBody>
      </p:sp>
      <p:graphicFrame>
        <p:nvGraphicFramePr>
          <p:cNvPr id="180" name="Google Shape;180;p26"/>
          <p:cNvGraphicFramePr/>
          <p:nvPr/>
        </p:nvGraphicFramePr>
        <p:xfrm>
          <a:off x="3600425" y="33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{DDA19019-790E-4F7E-9779-7C3C61041FA9}</a:tableStyleId>
              </a:tblPr>
              <a:tblGrid>
                <a:gridCol w="5287500"/>
              </a:tblGrid>
              <a:tr h="3007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586C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#include</a:t>
                      </a: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&lt;stdio.h&gt;</a:t>
                      </a:r>
                      <a:endParaRPr sz="1050">
                        <a:solidFill>
                          <a:srgbClr val="CE9178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void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</a:t>
                      </a:r>
                      <a:r>
                        <a:rPr lang="es-419" sz="1050">
                          <a:solidFill>
                            <a:srgbClr val="DCDCAA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main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(</a:t>
                      </a: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void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) {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char *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filename = 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"lala.txt"</a:t>
                      </a:r>
                      <a:r>
                        <a:rPr lang="es-419" sz="1050">
                          <a:solidFill>
                            <a:schemeClr val="lt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;</a:t>
                      </a:r>
                      <a:endParaRPr sz="1050">
                        <a:solidFill>
                          <a:srgbClr val="569CD6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6A9955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// Completar aca!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6A9955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// Desde aquí, cualquier salida estándar se escribirá en el archivo lala.txt</a:t>
                      </a:r>
                      <a:endParaRPr sz="1050">
                        <a:solidFill>
                          <a:srgbClr val="6A9955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DCDCAA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printf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(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"Esta salida será redirigida al archivo lala.txt</a:t>
                      </a:r>
                      <a:r>
                        <a:rPr lang="es-419" sz="1050">
                          <a:solidFill>
                            <a:srgbClr val="D7BA7D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\n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"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);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C586C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return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050">
                          <a:solidFill>
                            <a:srgbClr val="B5CEA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0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;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}</a:t>
                      </a:r>
                      <a:endParaRPr sz="1050">
                        <a:solidFill>
                          <a:srgbClr val="C586C0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execvp()</a:t>
            </a:r>
            <a:endParaRPr/>
          </a:p>
        </p:txBody>
      </p:sp>
      <p:sp>
        <p:nvSpPr>
          <p:cNvPr id="186" name="Google Shape;186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 execvp(const char *filename, char *const argv[]);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b="0" l="28114" r="23304" t="0"/>
          <a:stretch/>
        </p:blipFill>
        <p:spPr>
          <a:xfrm>
            <a:off x="237350" y="152400"/>
            <a:ext cx="418704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3">
            <a:alphaModFix/>
          </a:blip>
          <a:srcRect b="49302" l="28114" r="23304" t="0"/>
          <a:stretch/>
        </p:blipFill>
        <p:spPr>
          <a:xfrm>
            <a:off x="4683075" y="152400"/>
            <a:ext cx="4187048" cy="245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/>
          <p:nvPr/>
        </p:nvSpPr>
        <p:spPr>
          <a:xfrm>
            <a:off x="2926850" y="320500"/>
            <a:ext cx="1334700" cy="7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endParaRPr b="1" sz="24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7412750" y="277150"/>
            <a:ext cx="1334700" cy="7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parent</a:t>
            </a:r>
            <a:endParaRPr b="1" sz="24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418525" y="4447750"/>
            <a:ext cx="3824700" cy="47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execv(“chernobyl”, &amp;args);</a:t>
            </a:r>
            <a:endParaRPr b="1" sz="18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3075" y="2605500"/>
            <a:ext cx="4187050" cy="23552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8"/>
          <p:cNvCxnSpPr/>
          <p:nvPr/>
        </p:nvCxnSpPr>
        <p:spPr>
          <a:xfrm>
            <a:off x="4011750" y="2646000"/>
            <a:ext cx="1167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328613" rotWithShape="0" algn="bl" dir="5400000" dist="9525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familia de funciones exec() sustituye la imagen de proceso actual por una nueva imagen de proceso.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Ejecuta el programa apuntado por filename, que debe ser un ejecutable binario o un script.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La función no retorna en caso de éxito, y el texto, datos, bss y pila del proceso que la llama son sobrescritos por los del programa cargado.</a:t>
            </a:r>
            <a:endParaRPr/>
          </a:p>
        </p:txBody>
      </p:sp>
      <p:sp>
        <p:nvSpPr>
          <p:cNvPr id="203" name="Google Shape;203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Execvp</a:t>
            </a:r>
            <a:endParaRPr/>
          </a:p>
        </p:txBody>
      </p:sp>
      <p:graphicFrame>
        <p:nvGraphicFramePr>
          <p:cNvPr id="204" name="Google Shape;204;p29"/>
          <p:cNvGraphicFramePr/>
          <p:nvPr/>
        </p:nvGraphicFramePr>
        <p:xfrm>
          <a:off x="3542375" y="46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{DDA19019-790E-4F7E-9779-7C3C61041FA9}</a:tableStyleId>
              </a:tblPr>
              <a:tblGrid>
                <a:gridCol w="5287500"/>
              </a:tblGrid>
              <a:tr h="3542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586C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#include</a:t>
                      </a: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&lt;stdio.h&gt;</a:t>
                      </a:r>
                      <a:endParaRPr sz="1050">
                        <a:solidFill>
                          <a:srgbClr val="CE9178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void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</a:t>
                      </a:r>
                      <a:r>
                        <a:rPr lang="es-419" sz="1050">
                          <a:solidFill>
                            <a:srgbClr val="DCDCAA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main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(</a:t>
                      </a: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void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)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{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char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050">
                          <a:solidFill>
                            <a:srgbClr val="D4D4D4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*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cmd </a:t>
                      </a:r>
                      <a:r>
                        <a:rPr lang="es-419" sz="1050">
                          <a:solidFill>
                            <a:srgbClr val="D4D4D4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=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"ls"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;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char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050">
                          <a:solidFill>
                            <a:srgbClr val="D4D4D4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*</a:t>
                      </a:r>
                      <a:r>
                        <a:rPr lang="es-419" sz="1050">
                          <a:solidFill>
                            <a:srgbClr val="9CDCFE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argv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[</a:t>
                      </a:r>
                      <a:r>
                        <a:rPr lang="es-419" sz="1050">
                          <a:solidFill>
                            <a:srgbClr val="B5CEA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3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];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9CDCFE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argv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[</a:t>
                      </a:r>
                      <a:r>
                        <a:rPr lang="es-419" sz="1050">
                          <a:solidFill>
                            <a:srgbClr val="B5CEA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0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] </a:t>
                      </a:r>
                      <a:r>
                        <a:rPr lang="es-419" sz="1050">
                          <a:solidFill>
                            <a:srgbClr val="D4D4D4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=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"ls"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;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9CDCFE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argv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[</a:t>
                      </a:r>
                      <a:r>
                        <a:rPr lang="es-419" sz="1050">
                          <a:solidFill>
                            <a:srgbClr val="B5CEA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1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] </a:t>
                      </a:r>
                      <a:r>
                        <a:rPr lang="es-419" sz="1050">
                          <a:solidFill>
                            <a:srgbClr val="D4D4D4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=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"-la"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;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9CDCFE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argv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[</a:t>
                      </a:r>
                      <a:r>
                        <a:rPr lang="es-419" sz="1050">
                          <a:solidFill>
                            <a:srgbClr val="B5CEA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2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] </a:t>
                      </a:r>
                      <a:r>
                        <a:rPr lang="es-419" sz="1050">
                          <a:solidFill>
                            <a:srgbClr val="D4D4D4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=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NULL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;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6A9955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// Esto corre "ls -la" como si lo ejecutaramos</a:t>
                      </a:r>
                      <a:endParaRPr sz="1050">
                        <a:solidFill>
                          <a:srgbClr val="6A9955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6A9955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// desde el bash</a:t>
                      </a:r>
                      <a:endParaRPr sz="1050">
                        <a:solidFill>
                          <a:srgbClr val="6A9955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DCDCAA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execvp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(cmd, argv);</a:t>
                      </a:r>
                      <a:endParaRPr sz="1050">
                        <a:solidFill>
                          <a:srgbClr val="6A9955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6A9955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DCDCAA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printf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(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"There has been an error</a:t>
                      </a:r>
                      <a:r>
                        <a:rPr lang="es-419" sz="1050">
                          <a:solidFill>
                            <a:srgbClr val="D7BA7D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\n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"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);</a:t>
                      </a:r>
                      <a:b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</a:b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C586C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return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050">
                          <a:solidFill>
                            <a:srgbClr val="B5CEA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1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;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}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C586C0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-419"/>
              <a:t>Implementar un programa que ejecute el comando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Droid Sans Mono"/>
                <a:ea typeface="Droid Sans Mono"/>
                <a:cs typeface="Droid Sans Mono"/>
                <a:sym typeface="Droid Sans Mono"/>
              </a:rPr>
              <a:t>cat /proc/cpuinfo</a:t>
            </a:r>
            <a:r>
              <a:rPr lang="es-419"/>
              <a:t>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-419"/>
              <a:t>Implementar un programa que ejecute el mismo comando y redirija la salida estándar al archivo </a:t>
            </a:r>
            <a:r>
              <a:rPr lang="es-419">
                <a:latin typeface="Droid Sans Mono"/>
                <a:ea typeface="Droid Sans Mono"/>
                <a:cs typeface="Droid Sans Mono"/>
                <a:sym typeface="Droid Sans Mono"/>
              </a:rPr>
              <a:t>cpuinfo.txt</a:t>
            </a:r>
            <a:endParaRPr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t/>
            </a:r>
            <a:endParaRPr/>
          </a:p>
        </p:txBody>
      </p:sp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Ejercicio</a:t>
            </a:r>
            <a:endParaRPr/>
          </a:p>
        </p:txBody>
      </p:sp>
      <p:graphicFrame>
        <p:nvGraphicFramePr>
          <p:cNvPr id="211" name="Google Shape;211;p30"/>
          <p:cNvGraphicFramePr/>
          <p:nvPr/>
        </p:nvGraphicFramePr>
        <p:xfrm>
          <a:off x="3535125" y="88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{DDA19019-790E-4F7E-9779-7C3C61041FA9}</a:tableStyleId>
              </a:tblPr>
              <a:tblGrid>
                <a:gridCol w="5287500"/>
              </a:tblGrid>
              <a:tr h="3346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586C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#include</a:t>
                      </a: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&lt;stdio.h&gt;</a:t>
                      </a:r>
                      <a:endParaRPr sz="1050">
                        <a:solidFill>
                          <a:srgbClr val="CE9178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void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</a:t>
                      </a:r>
                      <a:r>
                        <a:rPr lang="es-419" sz="1050">
                          <a:solidFill>
                            <a:srgbClr val="DCDCAA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main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(</a:t>
                      </a: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void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)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{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char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050">
                          <a:solidFill>
                            <a:srgbClr val="D4D4D4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*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cmd </a:t>
                      </a:r>
                      <a:r>
                        <a:rPr lang="es-419" sz="1050">
                          <a:solidFill>
                            <a:srgbClr val="D4D4D4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=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"cat"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;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char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050">
                          <a:solidFill>
                            <a:srgbClr val="D4D4D4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*</a:t>
                      </a:r>
                      <a:r>
                        <a:rPr lang="es-419" sz="1050">
                          <a:solidFill>
                            <a:srgbClr val="9CDCFE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argv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[</a:t>
                      </a:r>
                      <a:r>
                        <a:rPr lang="es-419" sz="1050">
                          <a:solidFill>
                            <a:srgbClr val="B5CEA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2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];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6A9955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// Completar aca</a:t>
                      </a:r>
                      <a:br>
                        <a:rPr lang="es-419" sz="1050">
                          <a:solidFill>
                            <a:srgbClr val="6A9955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</a:br>
                      <a:endParaRPr sz="1050">
                        <a:solidFill>
                          <a:srgbClr val="6A9955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DCDCAA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return 1;</a:t>
                      </a:r>
                      <a:r>
                        <a:rPr lang="es-419" sz="1050">
                          <a:solidFill>
                            <a:srgbClr val="6A9955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endParaRPr sz="1050">
                        <a:solidFill>
                          <a:srgbClr val="6A9955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}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C586C0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Mono Thin"/>
                <a:ea typeface="Roboto Mono Thin"/>
                <a:cs typeface="Roboto Mono Thin"/>
                <a:sym typeface="Roboto Mono Thin"/>
              </a:rPr>
              <a:t>wait()</a:t>
            </a:r>
            <a:endParaRPr>
              <a:latin typeface="Roboto Mono Thin"/>
              <a:ea typeface="Roboto Mono Thin"/>
              <a:cs typeface="Roboto Mono Thin"/>
              <a:sym typeface="Roboto Mono Thin"/>
            </a:endParaRPr>
          </a:p>
        </p:txBody>
      </p:sp>
      <p:sp>
        <p:nvSpPr>
          <p:cNvPr id="217" name="Google Shape;217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pid_t wait(int *wstatus);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File descriptor</a:t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250" y="1276850"/>
            <a:ext cx="4762500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5665750" y="45690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https://es.wikipedia.org/wiki/Descriptor_de_archivo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389600"/>
            <a:ext cx="2487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 </a:t>
            </a:r>
            <a:r>
              <a:rPr b="1" lang="es-419"/>
              <a:t>descriptor de archivo</a:t>
            </a:r>
            <a:r>
              <a:rPr lang="es-419"/>
              <a:t> es una clave (índice) a una estructura de datos residente en el </a:t>
            </a:r>
            <a:r>
              <a:rPr i="1" lang="es-419"/>
              <a:t>kernel</a:t>
            </a:r>
            <a:r>
              <a:rPr lang="es-419"/>
              <a:t>, que contiene detalles de todos los archivos abiertos por un proceso.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Esta estructura de datos se llama "tabla de descriptores de archivos", y </a:t>
            </a:r>
            <a:r>
              <a:rPr b="1" lang="es-419"/>
              <a:t>cada proceso tiene la suya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2"/>
          <p:cNvPicPr preferRelativeResize="0"/>
          <p:nvPr/>
        </p:nvPicPr>
        <p:blipFill rotWithShape="1">
          <a:blip r:embed="rId3">
            <a:alphaModFix/>
          </a:blip>
          <a:srcRect b="0" l="0" r="52022" t="0"/>
          <a:stretch/>
        </p:blipFill>
        <p:spPr>
          <a:xfrm>
            <a:off x="152400" y="152400"/>
            <a:ext cx="413467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327" y="152388"/>
            <a:ext cx="4552128" cy="256057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/>
          <p:nvPr/>
        </p:nvSpPr>
        <p:spPr>
          <a:xfrm>
            <a:off x="1512900" y="509500"/>
            <a:ext cx="1474800" cy="72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400"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wait()</a:t>
            </a:r>
            <a:r>
              <a:rPr b="1" lang="es-419" sz="2400"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b="1" sz="24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25" name="Google Shape;225;p32"/>
          <p:cNvCxnSpPr/>
          <p:nvPr/>
        </p:nvCxnSpPr>
        <p:spPr>
          <a:xfrm>
            <a:off x="3798775" y="2712950"/>
            <a:ext cx="11679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328613" rotWithShape="0" algn="bl" dir="5400000" dist="9525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Wait y waitpid</a:t>
            </a:r>
            <a:endParaRPr/>
          </a:p>
        </p:txBody>
      </p:sp>
      <p:sp>
        <p:nvSpPr>
          <p:cNvPr id="231" name="Google Shape;231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familia de llamadas al sistema wait se utiliza para esperar cambios de estado en </a:t>
            </a:r>
            <a:r>
              <a:rPr i="1" lang="es-419"/>
              <a:t>un hijo</a:t>
            </a:r>
            <a:r>
              <a:rPr lang="es-419"/>
              <a:t> del proceso que llama, y obtener información sobre el hijo cuyo estado ha cambiado.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Si un hijo ya ha cambiado de estado, estas llamadas regresan inmediatamente. En caso contrario, se bloquean hasta que </a:t>
            </a:r>
            <a:r>
              <a:rPr i="1" lang="es-419"/>
              <a:t>un hijo</a:t>
            </a:r>
            <a:r>
              <a:rPr lang="es-419"/>
              <a:t> cambia de estado o un controlador de señales interrumpe la llamada.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176" y="536850"/>
            <a:ext cx="3015750" cy="40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Ejercicio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Usar todas las syscalls anteriores para ejecutar 10 programas que esperen durante 5 segundos de manera concurrente (todos al mismo tiempo), y que imprima “listo” después de que todos los procesos hijos </a:t>
            </a:r>
            <a:r>
              <a:rPr lang="es-419"/>
              <a:t>terminan</a:t>
            </a:r>
            <a:r>
              <a:rPr lang="es-419"/>
              <a:t> de ejecutarse.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 la vida real, reemplazaríamos el programa sleep por algo interesante como descargar archivos o renderizar video.</a:t>
            </a:r>
            <a:endParaRPr/>
          </a:p>
        </p:txBody>
      </p:sp>
      <p:sp>
        <p:nvSpPr>
          <p:cNvPr id="239" name="Google Shape;239;p34"/>
          <p:cNvSpPr/>
          <p:nvPr/>
        </p:nvSpPr>
        <p:spPr>
          <a:xfrm>
            <a:off x="5557000" y="1774100"/>
            <a:ext cx="1690200" cy="51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Padre</a:t>
            </a:r>
            <a:endParaRPr/>
          </a:p>
        </p:txBody>
      </p:sp>
      <p:sp>
        <p:nvSpPr>
          <p:cNvPr id="240" name="Google Shape;240;p34"/>
          <p:cNvSpPr/>
          <p:nvPr/>
        </p:nvSpPr>
        <p:spPr>
          <a:xfrm>
            <a:off x="4131313" y="2779250"/>
            <a:ext cx="1023000" cy="51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Hijo 1</a:t>
            </a:r>
            <a:endParaRPr/>
          </a:p>
        </p:txBody>
      </p:sp>
      <p:sp>
        <p:nvSpPr>
          <p:cNvPr id="241" name="Google Shape;241;p34"/>
          <p:cNvSpPr/>
          <p:nvPr/>
        </p:nvSpPr>
        <p:spPr>
          <a:xfrm>
            <a:off x="5328388" y="2779250"/>
            <a:ext cx="1023000" cy="51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Hijo 2</a:t>
            </a:r>
            <a:endParaRPr/>
          </a:p>
        </p:txBody>
      </p:sp>
      <p:sp>
        <p:nvSpPr>
          <p:cNvPr id="242" name="Google Shape;242;p34"/>
          <p:cNvSpPr/>
          <p:nvPr/>
        </p:nvSpPr>
        <p:spPr>
          <a:xfrm>
            <a:off x="7649888" y="2779250"/>
            <a:ext cx="1023000" cy="51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Hijo N</a:t>
            </a:r>
            <a:endParaRPr/>
          </a:p>
        </p:txBody>
      </p:sp>
      <p:cxnSp>
        <p:nvCxnSpPr>
          <p:cNvPr id="243" name="Google Shape;243;p34"/>
          <p:cNvCxnSpPr>
            <a:stCxn id="239" idx="2"/>
            <a:endCxn id="240" idx="0"/>
          </p:cNvCxnSpPr>
          <p:nvPr/>
        </p:nvCxnSpPr>
        <p:spPr>
          <a:xfrm flipH="1">
            <a:off x="4642900" y="2289200"/>
            <a:ext cx="1759200" cy="49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4" name="Google Shape;244;p34"/>
          <p:cNvCxnSpPr>
            <a:stCxn id="239" idx="2"/>
            <a:endCxn id="241" idx="0"/>
          </p:cNvCxnSpPr>
          <p:nvPr/>
        </p:nvCxnSpPr>
        <p:spPr>
          <a:xfrm flipH="1">
            <a:off x="5839900" y="2289200"/>
            <a:ext cx="562200" cy="49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5" name="Google Shape;245;p34"/>
          <p:cNvCxnSpPr>
            <a:stCxn id="239" idx="2"/>
            <a:endCxn id="242" idx="0"/>
          </p:cNvCxnSpPr>
          <p:nvPr/>
        </p:nvCxnSpPr>
        <p:spPr>
          <a:xfrm>
            <a:off x="6402100" y="2289200"/>
            <a:ext cx="1759200" cy="49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Mono Thin"/>
                <a:ea typeface="Roboto Mono Thin"/>
                <a:cs typeface="Roboto Mono Thin"/>
                <a:sym typeface="Roboto Mono Thin"/>
              </a:rPr>
              <a:t>pipe</a:t>
            </a:r>
            <a:r>
              <a:rPr lang="es-419"/>
              <a:t>()</a:t>
            </a:r>
            <a:endParaRPr>
              <a:latin typeface="Roboto Mono Thin"/>
              <a:ea typeface="Roboto Mono Thin"/>
              <a:cs typeface="Roboto Mono Thin"/>
              <a:sym typeface="Roboto Mono Thin"/>
            </a:endParaRPr>
          </a:p>
        </p:txBody>
      </p:sp>
      <p:sp>
        <p:nvSpPr>
          <p:cNvPr id="251" name="Google Shape;251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 pipe(int pipefd[2]);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6"/>
          <p:cNvPicPr preferRelativeResize="0"/>
          <p:nvPr/>
        </p:nvPicPr>
        <p:blipFill rotWithShape="1">
          <a:blip r:embed="rId3">
            <a:alphaModFix/>
          </a:blip>
          <a:srcRect b="50000" l="0" r="0" t="0"/>
          <a:stretch/>
        </p:blipFill>
        <p:spPr>
          <a:xfrm>
            <a:off x="152400" y="152400"/>
            <a:ext cx="8618098" cy="2419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7" name="Google Shape;257;p36"/>
          <p:cNvGraphicFramePr/>
          <p:nvPr/>
        </p:nvGraphicFramePr>
        <p:xfrm>
          <a:off x="3214200" y="295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{DDA19019-790E-4F7E-9779-7C3C61041FA9}</a:tableStyleId>
              </a:tblPr>
              <a:tblGrid>
                <a:gridCol w="3161925"/>
              </a:tblGrid>
              <a:tr h="16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int</a:t>
                      </a: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450">
                          <a:solidFill>
                            <a:srgbClr val="9CDCFE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pipefd</a:t>
                      </a: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[</a:t>
                      </a:r>
                      <a:r>
                        <a:rPr lang="es-419" sz="1450">
                          <a:solidFill>
                            <a:srgbClr val="B5CEA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2</a:t>
                      </a: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];</a:t>
                      </a:r>
                      <a:endParaRPr sz="14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int</a:t>
                      </a: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res </a:t>
                      </a:r>
                      <a:r>
                        <a:rPr lang="es-419" sz="1450">
                          <a:solidFill>
                            <a:srgbClr val="D4D4D4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=</a:t>
                      </a: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450">
                          <a:solidFill>
                            <a:srgbClr val="DCDCAA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pipe</a:t>
                      </a: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(pipefd);</a:t>
                      </a:r>
                      <a:endParaRPr sz="14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50">
                          <a:solidFill>
                            <a:srgbClr val="C586C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if</a:t>
                      </a: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(res </a:t>
                      </a:r>
                      <a:r>
                        <a:rPr lang="es-419" sz="1450">
                          <a:solidFill>
                            <a:srgbClr val="D4D4D4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==</a:t>
                      </a: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450">
                          <a:solidFill>
                            <a:srgbClr val="D4D4D4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-</a:t>
                      </a:r>
                      <a:r>
                        <a:rPr lang="es-419" sz="1450">
                          <a:solidFill>
                            <a:srgbClr val="B5CEA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1</a:t>
                      </a: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) {</a:t>
                      </a:r>
                      <a:endParaRPr sz="14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450">
                          <a:solidFill>
                            <a:srgbClr val="DCDCAA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exit</a:t>
                      </a: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(EXIT_FAILURE);</a:t>
                      </a:r>
                      <a:endParaRPr sz="14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}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8424" cy="48387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7"/>
          <p:cNvCxnSpPr/>
          <p:nvPr/>
        </p:nvCxnSpPr>
        <p:spPr>
          <a:xfrm>
            <a:off x="5844500" y="947350"/>
            <a:ext cx="6900" cy="25308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oval"/>
            <a:tailEnd len="med" w="med" type="triangle"/>
          </a:ln>
        </p:spPr>
      </p:cxnSp>
      <p:sp>
        <p:nvSpPr>
          <p:cNvPr id="264" name="Google Shape;264;p37"/>
          <p:cNvSpPr/>
          <p:nvPr/>
        </p:nvSpPr>
        <p:spPr>
          <a:xfrm>
            <a:off x="5178350" y="2253000"/>
            <a:ext cx="1339200" cy="63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latin typeface="Roboto Mono"/>
                <a:ea typeface="Roboto Mono"/>
                <a:cs typeface="Roboto Mono"/>
                <a:sym typeface="Roboto Mono"/>
              </a:rPr>
              <a:t>pipe</a:t>
            </a:r>
            <a:endParaRPr sz="30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5" name="Google Shape;265;p37"/>
          <p:cNvSpPr/>
          <p:nvPr/>
        </p:nvSpPr>
        <p:spPr>
          <a:xfrm>
            <a:off x="805100" y="619950"/>
            <a:ext cx="5039400" cy="38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write(pipefd[1], msg, strlen(msg));</a:t>
            </a:r>
            <a:endParaRPr b="1" sz="18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66" name="Google Shape;266;p37"/>
          <p:cNvSpPr/>
          <p:nvPr/>
        </p:nvSpPr>
        <p:spPr>
          <a:xfrm>
            <a:off x="2413325" y="3690050"/>
            <a:ext cx="3699000" cy="35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highlight>
                  <a:schemeClr val="lt1"/>
                </a:highlight>
                <a:latin typeface="Roboto Mono"/>
                <a:ea typeface="Roboto Mono"/>
                <a:cs typeface="Roboto Mono"/>
                <a:sym typeface="Roboto Mono"/>
              </a:rPr>
              <a:t>read(pipefd[0], &amp;buf, 1);</a:t>
            </a:r>
            <a:endParaRPr b="1" sz="1800">
              <a:highlight>
                <a:schemeClr val="lt1"/>
              </a:highlight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Pipe</a:t>
            </a:r>
            <a:endParaRPr/>
          </a:p>
        </p:txBody>
      </p:sp>
      <p:graphicFrame>
        <p:nvGraphicFramePr>
          <p:cNvPr id="272" name="Google Shape;272;p38"/>
          <p:cNvGraphicFramePr/>
          <p:nvPr/>
        </p:nvGraphicFramePr>
        <p:xfrm>
          <a:off x="3508000" y="964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{DDA19019-790E-4F7E-9779-7C3C61041FA9}</a:tableStyleId>
              </a:tblPr>
              <a:tblGrid>
                <a:gridCol w="457700"/>
                <a:gridCol w="1603950"/>
              </a:tblGrid>
              <a:tr h="385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descriptors table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pointer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stdin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stdout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stderr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pipe[0]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pipe[1]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73" name="Google Shape;273;p38"/>
          <p:cNvSpPr txBox="1"/>
          <p:nvPr/>
        </p:nvSpPr>
        <p:spPr>
          <a:xfrm>
            <a:off x="3424400" y="533925"/>
            <a:ext cx="4055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Resultado de llamar a pipe(pipefd)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74" name="Google Shape;274;p38"/>
          <p:cNvCxnSpPr/>
          <p:nvPr/>
        </p:nvCxnSpPr>
        <p:spPr>
          <a:xfrm flipH="1" rot="10800000">
            <a:off x="5426400" y="1642175"/>
            <a:ext cx="1016400" cy="3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5" name="Google Shape;275;p38"/>
          <p:cNvCxnSpPr/>
          <p:nvPr/>
        </p:nvCxnSpPr>
        <p:spPr>
          <a:xfrm flipH="1" rot="10800000">
            <a:off x="5404800" y="2275875"/>
            <a:ext cx="1038000" cy="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6" name="Google Shape;276;p38"/>
          <p:cNvCxnSpPr/>
          <p:nvPr/>
        </p:nvCxnSpPr>
        <p:spPr>
          <a:xfrm>
            <a:off x="5455450" y="2732350"/>
            <a:ext cx="972900" cy="1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77" name="Google Shape;277;p38"/>
          <p:cNvCxnSpPr>
            <a:endCxn id="278" idx="1"/>
          </p:cNvCxnSpPr>
          <p:nvPr/>
        </p:nvCxnSpPr>
        <p:spPr>
          <a:xfrm>
            <a:off x="5484600" y="3141275"/>
            <a:ext cx="958200" cy="402000"/>
          </a:xfrm>
          <a:prstGeom prst="straightConnector1">
            <a:avLst/>
          </a:prstGeom>
          <a:noFill/>
          <a:ln cap="flat" cmpd="sng" w="19050">
            <a:solidFill>
              <a:srgbClr val="006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9" name="Google Shape;279;p38"/>
          <p:cNvSpPr/>
          <p:nvPr/>
        </p:nvSpPr>
        <p:spPr>
          <a:xfrm>
            <a:off x="6442800" y="1366025"/>
            <a:ext cx="1733100" cy="5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 Mono"/>
                <a:ea typeface="Roboto Mono"/>
                <a:cs typeface="Roboto Mono"/>
                <a:sym typeface="Roboto Mono"/>
              </a:rPr>
              <a:t>Teclado </a:t>
            </a:r>
            <a:r>
              <a:rPr lang="es-419" sz="1200">
                <a:latin typeface="Roboto Mono"/>
                <a:ea typeface="Roboto Mono"/>
                <a:cs typeface="Roboto Mono"/>
                <a:sym typeface="Roboto Mono"/>
              </a:rPr>
              <a:t>(r)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0" name="Google Shape;280;p38"/>
          <p:cNvSpPr/>
          <p:nvPr/>
        </p:nvSpPr>
        <p:spPr>
          <a:xfrm>
            <a:off x="6442800" y="1999725"/>
            <a:ext cx="1733100" cy="5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Consola (w)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1" name="Google Shape;281;p38"/>
          <p:cNvSpPr/>
          <p:nvPr/>
        </p:nvSpPr>
        <p:spPr>
          <a:xfrm>
            <a:off x="6442800" y="2633425"/>
            <a:ext cx="1733100" cy="5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Consola 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(w)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2" name="Google Shape;282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Crea un </a:t>
            </a:r>
            <a:r>
              <a:rPr lang="es-419"/>
              <a:t>pipe</a:t>
            </a:r>
            <a:r>
              <a:rPr lang="es-419"/>
              <a:t>, un canal de datos unidireccional que puede utilizarse para la comunicación entre procesos.  El arreglo pipefd se utiliza para devolver dos file descriptors que hacen referencia a los extremos del pipe.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pipefd[0] se refiere al extremo de lectura del </a:t>
            </a:r>
            <a:r>
              <a:rPr lang="es-419"/>
              <a:t>pipe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pipefd[1] se refiere al extremo de escritura del pipe.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8"/>
          <p:cNvSpPr/>
          <p:nvPr/>
        </p:nvSpPr>
        <p:spPr>
          <a:xfrm>
            <a:off x="6442800" y="3267125"/>
            <a:ext cx="1733100" cy="5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buffer 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(r)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3" name="Google Shape;283;p38"/>
          <p:cNvSpPr/>
          <p:nvPr/>
        </p:nvSpPr>
        <p:spPr>
          <a:xfrm>
            <a:off x="6442800" y="3900825"/>
            <a:ext cx="1733100" cy="5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buffer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(w)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4" name="Google Shape;284;p38"/>
          <p:cNvCxnSpPr>
            <a:endCxn id="283" idx="1"/>
          </p:cNvCxnSpPr>
          <p:nvPr/>
        </p:nvCxnSpPr>
        <p:spPr>
          <a:xfrm>
            <a:off x="5520600" y="3504075"/>
            <a:ext cx="922200" cy="672900"/>
          </a:xfrm>
          <a:prstGeom prst="straightConnector1">
            <a:avLst/>
          </a:prstGeom>
          <a:noFill/>
          <a:ln cap="flat" cmpd="sng" w="19050">
            <a:solidFill>
              <a:srgbClr val="006000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9" name="Google Shape;289;p39"/>
          <p:cNvGraphicFramePr/>
          <p:nvPr/>
        </p:nvGraphicFramePr>
        <p:xfrm>
          <a:off x="867450" y="139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{DDA19019-790E-4F7E-9779-7C3C61041FA9}</a:tableStyleId>
              </a:tblPr>
              <a:tblGrid>
                <a:gridCol w="1139650"/>
              </a:tblGrid>
              <a:tr h="30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stdin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stdout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stderr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pipe0[0]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pipe0[1]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pipe1[0]</a:t>
                      </a:r>
                      <a:endParaRPr sz="10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pipe1[1]</a:t>
                      </a:r>
                      <a:endParaRPr sz="10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0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pSp>
        <p:nvGrpSpPr>
          <p:cNvPr id="290" name="Google Shape;290;p39"/>
          <p:cNvGrpSpPr/>
          <p:nvPr/>
        </p:nvGrpSpPr>
        <p:grpSpPr>
          <a:xfrm>
            <a:off x="2761281" y="3946525"/>
            <a:ext cx="885000" cy="827400"/>
            <a:chOff x="2568125" y="4171425"/>
            <a:chExt cx="885000" cy="827400"/>
          </a:xfrm>
        </p:grpSpPr>
        <p:grpSp>
          <p:nvGrpSpPr>
            <p:cNvPr id="291" name="Google Shape;291;p39"/>
            <p:cNvGrpSpPr/>
            <p:nvPr/>
          </p:nvGrpSpPr>
          <p:grpSpPr>
            <a:xfrm>
              <a:off x="2568125" y="4171425"/>
              <a:ext cx="885000" cy="391800"/>
              <a:chOff x="2394000" y="3337125"/>
              <a:chExt cx="885000" cy="391800"/>
            </a:xfrm>
          </p:grpSpPr>
          <p:sp>
            <p:nvSpPr>
              <p:cNvPr id="292" name="Google Shape;292;p39"/>
              <p:cNvSpPr/>
              <p:nvPr/>
            </p:nvSpPr>
            <p:spPr>
              <a:xfrm>
                <a:off x="2394000" y="3337125"/>
                <a:ext cx="442500" cy="391800"/>
              </a:xfrm>
              <a:prstGeom prst="rect">
                <a:avLst/>
              </a:prstGeom>
              <a:noFill/>
              <a:ln cap="flat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/>
                  <a:t>R</a:t>
                </a:r>
                <a:endParaRPr/>
              </a:p>
            </p:txBody>
          </p:sp>
          <p:sp>
            <p:nvSpPr>
              <p:cNvPr id="293" name="Google Shape;293;p39"/>
              <p:cNvSpPr/>
              <p:nvPr/>
            </p:nvSpPr>
            <p:spPr>
              <a:xfrm>
                <a:off x="2836500" y="3337125"/>
                <a:ext cx="442500" cy="391800"/>
              </a:xfrm>
              <a:prstGeom prst="rect">
                <a:avLst/>
              </a:prstGeom>
              <a:noFill/>
              <a:ln cap="flat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/>
                  <a:t>W</a:t>
                </a:r>
                <a:endParaRPr/>
              </a:p>
            </p:txBody>
          </p:sp>
        </p:grpSp>
        <p:sp>
          <p:nvSpPr>
            <p:cNvPr id="294" name="Google Shape;294;p39"/>
            <p:cNvSpPr txBox="1"/>
            <p:nvPr/>
          </p:nvSpPr>
          <p:spPr>
            <a:xfrm>
              <a:off x="2644325" y="4563225"/>
              <a:ext cx="732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pipe0</a:t>
              </a:r>
              <a:endPara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295" name="Google Shape;295;p39"/>
          <p:cNvGrpSpPr/>
          <p:nvPr/>
        </p:nvGrpSpPr>
        <p:grpSpPr>
          <a:xfrm>
            <a:off x="5684694" y="3946525"/>
            <a:ext cx="885000" cy="827400"/>
            <a:chOff x="5216100" y="4171425"/>
            <a:chExt cx="885000" cy="827400"/>
          </a:xfrm>
        </p:grpSpPr>
        <p:grpSp>
          <p:nvGrpSpPr>
            <p:cNvPr id="296" name="Google Shape;296;p39"/>
            <p:cNvGrpSpPr/>
            <p:nvPr/>
          </p:nvGrpSpPr>
          <p:grpSpPr>
            <a:xfrm>
              <a:off x="5216100" y="4171425"/>
              <a:ext cx="885000" cy="391800"/>
              <a:chOff x="2394000" y="3337125"/>
              <a:chExt cx="885000" cy="391800"/>
            </a:xfrm>
          </p:grpSpPr>
          <p:sp>
            <p:nvSpPr>
              <p:cNvPr id="297" name="Google Shape;297;p39"/>
              <p:cNvSpPr/>
              <p:nvPr/>
            </p:nvSpPr>
            <p:spPr>
              <a:xfrm>
                <a:off x="2394000" y="3337125"/>
                <a:ext cx="442500" cy="391800"/>
              </a:xfrm>
              <a:prstGeom prst="rect">
                <a:avLst/>
              </a:prstGeom>
              <a:noFill/>
              <a:ln cap="flat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/>
                  <a:t>R</a:t>
                </a:r>
                <a:endParaRPr/>
              </a:p>
            </p:txBody>
          </p:sp>
          <p:sp>
            <p:nvSpPr>
              <p:cNvPr id="298" name="Google Shape;298;p39"/>
              <p:cNvSpPr/>
              <p:nvPr/>
            </p:nvSpPr>
            <p:spPr>
              <a:xfrm>
                <a:off x="2836500" y="3337125"/>
                <a:ext cx="442500" cy="391800"/>
              </a:xfrm>
              <a:prstGeom prst="rect">
                <a:avLst/>
              </a:prstGeom>
              <a:noFill/>
              <a:ln cap="flat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419"/>
                  <a:t>W</a:t>
                </a:r>
                <a:endParaRPr/>
              </a:p>
            </p:txBody>
          </p:sp>
        </p:grpSp>
        <p:sp>
          <p:nvSpPr>
            <p:cNvPr id="299" name="Google Shape;299;p39"/>
            <p:cNvSpPr txBox="1"/>
            <p:nvPr/>
          </p:nvSpPr>
          <p:spPr>
            <a:xfrm>
              <a:off x="5292300" y="4563225"/>
              <a:ext cx="7326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200">
                  <a:solidFill>
                    <a:schemeClr val="dk1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pipe1</a:t>
              </a:r>
              <a:endParaRPr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aphicFrame>
        <p:nvGraphicFramePr>
          <p:cNvPr id="300" name="Google Shape;300;p39"/>
          <p:cNvGraphicFramePr/>
          <p:nvPr/>
        </p:nvGraphicFramePr>
        <p:xfrm>
          <a:off x="4095663" y="139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{DDA19019-790E-4F7E-9779-7C3C61041FA9}</a:tableStyleId>
              </a:tblPr>
              <a:tblGrid>
                <a:gridCol w="1139650"/>
              </a:tblGrid>
              <a:tr h="30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stdin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stdout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stderr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pipe0[0]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pipe0[1]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pipe1[0]</a:t>
                      </a:r>
                      <a:endParaRPr sz="10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pipe1[1]</a:t>
                      </a:r>
                      <a:endParaRPr sz="10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69C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1" name="Google Shape;301;p39"/>
          <p:cNvGraphicFramePr/>
          <p:nvPr/>
        </p:nvGraphicFramePr>
        <p:xfrm>
          <a:off x="7323875" y="139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{DDA19019-790E-4F7E-9779-7C3C61041FA9}</a:tableStyleId>
              </a:tblPr>
              <a:tblGrid>
                <a:gridCol w="1139650"/>
              </a:tblGrid>
              <a:tr h="30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stdin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stdout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stderr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8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pipe0[0]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pipe0[1]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pipe1[0]</a:t>
                      </a:r>
                      <a:endParaRPr sz="10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pipe1[1]</a:t>
                      </a:r>
                      <a:endParaRPr sz="10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36000" marB="36000" marR="36000" marL="36000" anchor="ctr">
                    <a:lnL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A995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2" name="Google Shape;302;p39"/>
          <p:cNvSpPr txBox="1"/>
          <p:nvPr/>
        </p:nvSpPr>
        <p:spPr>
          <a:xfrm>
            <a:off x="1654050" y="229375"/>
            <a:ext cx="58359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Cómo debemos conectar y cerrar los file descriptors para ejecutar un pipe de 3 comandos?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ls | grep “.txt” | wc -l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03" name="Google Shape;303;p39"/>
          <p:cNvCxnSpPr/>
          <p:nvPr/>
        </p:nvCxnSpPr>
        <p:spPr>
          <a:xfrm>
            <a:off x="1879050" y="1567000"/>
            <a:ext cx="500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4" name="Google Shape;304;p39"/>
          <p:cNvCxnSpPr/>
          <p:nvPr/>
        </p:nvCxnSpPr>
        <p:spPr>
          <a:xfrm>
            <a:off x="1879050" y="1842750"/>
            <a:ext cx="500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5" name="Google Shape;305;p39"/>
          <p:cNvCxnSpPr/>
          <p:nvPr/>
        </p:nvCxnSpPr>
        <p:spPr>
          <a:xfrm>
            <a:off x="1879050" y="2147475"/>
            <a:ext cx="5007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6" name="Google Shape;306;p39"/>
          <p:cNvCxnSpPr/>
          <p:nvPr/>
        </p:nvCxnSpPr>
        <p:spPr>
          <a:xfrm>
            <a:off x="5100050" y="1552513"/>
            <a:ext cx="500700" cy="0"/>
          </a:xfrm>
          <a:prstGeom prst="straightConnector1">
            <a:avLst/>
          </a:prstGeom>
          <a:noFill/>
          <a:ln cap="flat" cmpd="sng" w="19050">
            <a:solidFill>
              <a:srgbClr val="569CD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7" name="Google Shape;307;p39"/>
          <p:cNvCxnSpPr/>
          <p:nvPr/>
        </p:nvCxnSpPr>
        <p:spPr>
          <a:xfrm>
            <a:off x="5100050" y="1828263"/>
            <a:ext cx="500700" cy="0"/>
          </a:xfrm>
          <a:prstGeom prst="straightConnector1">
            <a:avLst/>
          </a:prstGeom>
          <a:noFill/>
          <a:ln cap="flat" cmpd="sng" w="19050">
            <a:solidFill>
              <a:srgbClr val="569CD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8" name="Google Shape;308;p39"/>
          <p:cNvCxnSpPr/>
          <p:nvPr/>
        </p:nvCxnSpPr>
        <p:spPr>
          <a:xfrm>
            <a:off x="5100050" y="2132988"/>
            <a:ext cx="500700" cy="0"/>
          </a:xfrm>
          <a:prstGeom prst="straightConnector1">
            <a:avLst/>
          </a:prstGeom>
          <a:noFill/>
          <a:ln cap="flat" cmpd="sng" w="19050">
            <a:solidFill>
              <a:srgbClr val="569CD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9" name="Google Shape;309;p39"/>
          <p:cNvCxnSpPr/>
          <p:nvPr/>
        </p:nvCxnSpPr>
        <p:spPr>
          <a:xfrm>
            <a:off x="8284725" y="1552513"/>
            <a:ext cx="500700" cy="0"/>
          </a:xfrm>
          <a:prstGeom prst="straightConnector1">
            <a:avLst/>
          </a:prstGeom>
          <a:noFill/>
          <a:ln cap="flat" cmpd="sng" w="19050">
            <a:solidFill>
              <a:srgbClr val="6A995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0" name="Google Shape;310;p39"/>
          <p:cNvCxnSpPr/>
          <p:nvPr/>
        </p:nvCxnSpPr>
        <p:spPr>
          <a:xfrm>
            <a:off x="8284725" y="1828263"/>
            <a:ext cx="500700" cy="0"/>
          </a:xfrm>
          <a:prstGeom prst="straightConnector1">
            <a:avLst/>
          </a:prstGeom>
          <a:noFill/>
          <a:ln cap="flat" cmpd="sng" w="19050">
            <a:solidFill>
              <a:srgbClr val="6A995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1" name="Google Shape;311;p39"/>
          <p:cNvCxnSpPr/>
          <p:nvPr/>
        </p:nvCxnSpPr>
        <p:spPr>
          <a:xfrm>
            <a:off x="8284725" y="2132988"/>
            <a:ext cx="500700" cy="0"/>
          </a:xfrm>
          <a:prstGeom prst="straightConnector1">
            <a:avLst/>
          </a:prstGeom>
          <a:noFill/>
          <a:ln cap="flat" cmpd="sng" w="19050">
            <a:solidFill>
              <a:srgbClr val="6A995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2" name="Google Shape;312;p39"/>
          <p:cNvCxnSpPr>
            <a:endCxn id="292" idx="1"/>
          </p:cNvCxnSpPr>
          <p:nvPr/>
        </p:nvCxnSpPr>
        <p:spPr>
          <a:xfrm>
            <a:off x="1857081" y="2481025"/>
            <a:ext cx="904200" cy="16614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3" name="Google Shape;313;p39"/>
          <p:cNvCxnSpPr>
            <a:endCxn id="293" idx="0"/>
          </p:cNvCxnSpPr>
          <p:nvPr/>
        </p:nvCxnSpPr>
        <p:spPr>
          <a:xfrm>
            <a:off x="1893531" y="2778625"/>
            <a:ext cx="1531500" cy="11679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4" name="Google Shape;314;p39"/>
          <p:cNvCxnSpPr>
            <a:endCxn id="297" idx="0"/>
          </p:cNvCxnSpPr>
          <p:nvPr/>
        </p:nvCxnSpPr>
        <p:spPr>
          <a:xfrm flipH="1">
            <a:off x="5905944" y="3083125"/>
            <a:ext cx="1522800" cy="863400"/>
          </a:xfrm>
          <a:prstGeom prst="straightConnector1">
            <a:avLst/>
          </a:prstGeom>
          <a:noFill/>
          <a:ln cap="flat" cmpd="sng" w="19050">
            <a:solidFill>
              <a:srgbClr val="6A995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5" name="Google Shape;315;p39"/>
          <p:cNvCxnSpPr>
            <a:endCxn id="298" idx="3"/>
          </p:cNvCxnSpPr>
          <p:nvPr/>
        </p:nvCxnSpPr>
        <p:spPr>
          <a:xfrm flipH="1">
            <a:off x="6569694" y="3417025"/>
            <a:ext cx="888000" cy="725400"/>
          </a:xfrm>
          <a:prstGeom prst="straightConnector1">
            <a:avLst/>
          </a:prstGeom>
          <a:noFill/>
          <a:ln cap="flat" cmpd="sng" w="19050">
            <a:solidFill>
              <a:srgbClr val="6A9955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6" name="Google Shape;316;p39"/>
          <p:cNvCxnSpPr>
            <a:endCxn id="297" idx="1"/>
          </p:cNvCxnSpPr>
          <p:nvPr/>
        </p:nvCxnSpPr>
        <p:spPr>
          <a:xfrm>
            <a:off x="5085594" y="3112225"/>
            <a:ext cx="599100" cy="1030200"/>
          </a:xfrm>
          <a:prstGeom prst="straightConnector1">
            <a:avLst/>
          </a:prstGeom>
          <a:noFill/>
          <a:ln cap="flat" cmpd="sng" w="19050">
            <a:solidFill>
              <a:srgbClr val="569CD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7" name="Google Shape;317;p39"/>
          <p:cNvCxnSpPr>
            <a:endCxn id="298" idx="1"/>
          </p:cNvCxnSpPr>
          <p:nvPr/>
        </p:nvCxnSpPr>
        <p:spPr>
          <a:xfrm>
            <a:off x="5114394" y="3417025"/>
            <a:ext cx="1012800" cy="725400"/>
          </a:xfrm>
          <a:prstGeom prst="straightConnector1">
            <a:avLst/>
          </a:prstGeom>
          <a:noFill/>
          <a:ln cap="flat" cmpd="sng" w="19050">
            <a:solidFill>
              <a:srgbClr val="569CD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8" name="Google Shape;318;p39"/>
          <p:cNvCxnSpPr>
            <a:endCxn id="292" idx="0"/>
          </p:cNvCxnSpPr>
          <p:nvPr/>
        </p:nvCxnSpPr>
        <p:spPr>
          <a:xfrm flipH="1">
            <a:off x="2982531" y="2510125"/>
            <a:ext cx="1232400" cy="1436400"/>
          </a:xfrm>
          <a:prstGeom prst="straightConnector1">
            <a:avLst/>
          </a:prstGeom>
          <a:noFill/>
          <a:ln cap="flat" cmpd="sng" w="19050">
            <a:solidFill>
              <a:srgbClr val="569CD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9" name="Google Shape;319;p39"/>
          <p:cNvCxnSpPr>
            <a:endCxn id="293" idx="3"/>
          </p:cNvCxnSpPr>
          <p:nvPr/>
        </p:nvCxnSpPr>
        <p:spPr>
          <a:xfrm flipH="1">
            <a:off x="3646281" y="2793025"/>
            <a:ext cx="583200" cy="1349400"/>
          </a:xfrm>
          <a:prstGeom prst="straightConnector1">
            <a:avLst/>
          </a:prstGeom>
          <a:noFill/>
          <a:ln cap="flat" cmpd="sng" w="19050">
            <a:solidFill>
              <a:srgbClr val="569CD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20" name="Google Shape;320;p39"/>
          <p:cNvSpPr txBox="1"/>
          <p:nvPr/>
        </p:nvSpPr>
        <p:spPr>
          <a:xfrm>
            <a:off x="355475" y="4577675"/>
            <a:ext cx="850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Este sería el resultado de llamar a pipe 2 veces y luego a fork 2 veces desde el padre (y le faltan flechas)</a:t>
            </a:r>
            <a:endParaRPr/>
          </a:p>
        </p:txBody>
      </p:sp>
      <p:graphicFrame>
        <p:nvGraphicFramePr>
          <p:cNvPr id="321" name="Google Shape;321;p39"/>
          <p:cNvGraphicFramePr/>
          <p:nvPr/>
        </p:nvGraphicFramePr>
        <p:xfrm>
          <a:off x="8785425" y="37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{DDA19019-790E-4F7E-9779-7C3C61041FA9}</a:tableStyleId>
              </a:tblPr>
              <a:tblGrid>
                <a:gridCol w="3161925"/>
              </a:tblGrid>
              <a:tr h="1639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int</a:t>
                      </a: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450">
                          <a:solidFill>
                            <a:srgbClr val="9CDCFE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pipe0</a:t>
                      </a: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[</a:t>
                      </a:r>
                      <a:r>
                        <a:rPr lang="es-419" sz="1450">
                          <a:solidFill>
                            <a:srgbClr val="B5CEA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2</a:t>
                      </a: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];</a:t>
                      </a:r>
                      <a:endParaRPr sz="14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int</a:t>
                      </a: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450">
                          <a:solidFill>
                            <a:srgbClr val="9CDCFE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pipe1</a:t>
                      </a: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[</a:t>
                      </a:r>
                      <a:r>
                        <a:rPr lang="es-419" sz="1450">
                          <a:solidFill>
                            <a:srgbClr val="B5CEA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2</a:t>
                      </a: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];</a:t>
                      </a:r>
                      <a:endParaRPr sz="14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50">
                          <a:solidFill>
                            <a:srgbClr val="DCDCAA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pipe</a:t>
                      </a: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(pipe0);</a:t>
                      </a:r>
                      <a:endParaRPr sz="14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50">
                          <a:solidFill>
                            <a:srgbClr val="DCDCAA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pipe</a:t>
                      </a: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(pipe1);</a:t>
                      </a:r>
                      <a:endParaRPr sz="14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fork()</a:t>
                      </a:r>
                      <a:endParaRPr sz="14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if padre:</a:t>
                      </a:r>
                      <a:endParaRPr sz="14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4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 fork();</a:t>
                      </a:r>
                      <a:endParaRPr sz="14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Mono Light"/>
                <a:ea typeface="Roboto Mono Light"/>
                <a:cs typeface="Roboto Mono Light"/>
                <a:sym typeface="Roboto Mono Light"/>
              </a:rPr>
              <a:t>Recomendación: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Mono Light"/>
                <a:ea typeface="Roboto Mono Light"/>
                <a:cs typeface="Roboto Mono Light"/>
                <a:sym typeface="Roboto Mono Light"/>
              </a:rPr>
              <a:t>¡lean las man pages!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File descriptor</a:t>
            </a:r>
            <a:endParaRPr/>
          </a:p>
        </p:txBody>
      </p:sp>
      <p:graphicFrame>
        <p:nvGraphicFramePr>
          <p:cNvPr id="68" name="Google Shape;68;p15"/>
          <p:cNvGraphicFramePr/>
          <p:nvPr/>
        </p:nvGraphicFramePr>
        <p:xfrm>
          <a:off x="3203300" y="629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{DDA19019-790E-4F7E-9779-7C3C61041FA9}</a:tableStyleId>
              </a:tblPr>
              <a:tblGrid>
                <a:gridCol w="457700"/>
                <a:gridCol w="1603950"/>
              </a:tblGrid>
              <a:tr h="385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descriptors table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pointer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stdin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stdout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stderr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9" name="Google Shape;69;p15"/>
          <p:cNvSpPr/>
          <p:nvPr/>
        </p:nvSpPr>
        <p:spPr>
          <a:xfrm>
            <a:off x="6138100" y="1031225"/>
            <a:ext cx="1733100" cy="5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 Mono"/>
                <a:ea typeface="Roboto Mono"/>
                <a:cs typeface="Roboto Mono"/>
                <a:sym typeface="Roboto Mono"/>
              </a:rPr>
              <a:t>Teclado </a:t>
            </a:r>
            <a:r>
              <a:rPr lang="es-419" sz="1200">
                <a:latin typeface="Roboto Mono"/>
                <a:ea typeface="Roboto Mono"/>
                <a:cs typeface="Roboto Mono"/>
                <a:sym typeface="Roboto Mono"/>
              </a:rPr>
              <a:t>(r)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389600"/>
            <a:ext cx="2487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Un </a:t>
            </a:r>
            <a:r>
              <a:rPr b="1" lang="es-419"/>
              <a:t>descriptor de archivo</a:t>
            </a:r>
            <a:r>
              <a:rPr lang="es-419"/>
              <a:t> es una clave (índice) a una estructura de datos residente en el </a:t>
            </a:r>
            <a:r>
              <a:rPr i="1" lang="es-419"/>
              <a:t>kernel</a:t>
            </a:r>
            <a:r>
              <a:rPr lang="es-419"/>
              <a:t>, que contiene detalles de todos los archivos abiertos por un proceso.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Esta estructura de datos se llama "tabla de descriptores de archivos", y </a:t>
            </a:r>
            <a:r>
              <a:rPr b="1" lang="es-419"/>
              <a:t>cada proceso tiene la suya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6138100" y="1664925"/>
            <a:ext cx="1733100" cy="5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Consola 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(w)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6138100" y="2298625"/>
            <a:ext cx="1733100" cy="5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Consola (w)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119700" y="199125"/>
            <a:ext cx="36126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Mono"/>
                <a:ea typeface="Roboto Mono"/>
                <a:cs typeface="Roboto Mono"/>
                <a:sym typeface="Roboto Mono"/>
              </a:rPr>
              <a:t>Estado inicial de un proceso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74" name="Google Shape;74;p15"/>
          <p:cNvCxnSpPr>
            <a:endCxn id="69" idx="1"/>
          </p:cNvCxnSpPr>
          <p:nvPr/>
        </p:nvCxnSpPr>
        <p:spPr>
          <a:xfrm flipH="1" rot="10800000">
            <a:off x="5121700" y="1307375"/>
            <a:ext cx="1016400" cy="3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5" name="Google Shape;75;p15"/>
          <p:cNvCxnSpPr>
            <a:endCxn id="71" idx="1"/>
          </p:cNvCxnSpPr>
          <p:nvPr/>
        </p:nvCxnSpPr>
        <p:spPr>
          <a:xfrm flipH="1" rot="10800000">
            <a:off x="5100100" y="1941075"/>
            <a:ext cx="1038000" cy="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6" name="Google Shape;76;p15"/>
          <p:cNvCxnSpPr/>
          <p:nvPr/>
        </p:nvCxnSpPr>
        <p:spPr>
          <a:xfrm>
            <a:off x="5150750" y="2397550"/>
            <a:ext cx="972900" cy="1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7" name="Google Shape;77;p15"/>
          <p:cNvSpPr txBox="1"/>
          <p:nvPr/>
        </p:nvSpPr>
        <p:spPr>
          <a:xfrm>
            <a:off x="6061900" y="2998425"/>
            <a:ext cx="2487600" cy="12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FILE *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Mono"/>
                <a:ea typeface="Roboto Mono"/>
                <a:cs typeface="Roboto Mono"/>
                <a:sym typeface="Roboto Mono"/>
              </a:rPr>
              <a:t>Abstracciones opacas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Mono"/>
                <a:ea typeface="Roboto Mono"/>
                <a:cs typeface="Roboto Mono"/>
                <a:sym typeface="Roboto Mono"/>
              </a:rPr>
              <a:t>de Unix que permiten representar todo, incluyendo dispositivos, como un archivo.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open</a:t>
            </a:r>
            <a:r>
              <a:rPr lang="es-419"/>
              <a:t>()</a:t>
            </a:r>
            <a:endParaRPr/>
          </a:p>
        </p:txBody>
      </p:sp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int open(const char *pathname, int flags, </a:t>
            </a:r>
            <a:r>
              <a:rPr lang="es-419"/>
              <a:t>...</a:t>
            </a:r>
            <a:r>
              <a:rPr lang="es-419"/>
              <a:t>);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Open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</a:t>
            </a:r>
            <a:r>
              <a:rPr lang="es-419"/>
              <a:t>rea una nueva descripción de archivo abierto, es decir, una entrada en la tabla de archivos abiertos de todo el sistema.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-419"/>
              <a:t>El valor devuelto por open() es un </a:t>
            </a:r>
            <a:r>
              <a:rPr b="1" lang="es-419"/>
              <a:t>file pointer</a:t>
            </a:r>
            <a:r>
              <a:rPr lang="es-419"/>
              <a:t>, un pequeño número entero no negativo que es un índice de una entrada en la tabla de descriptores de ficheros abiertos del proceso.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5665750" y="47214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https://man7.org/linux/man-pages/man2/open.2.html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3119700" y="656325"/>
            <a:ext cx="5767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Mono"/>
                <a:ea typeface="Roboto Mono"/>
                <a:cs typeface="Roboto Mono"/>
                <a:sym typeface="Roboto Mono"/>
              </a:rPr>
              <a:t>Resultado de llamar a open(“lala.txt”, O_RDONLY)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92" name="Google Shape;92;p17"/>
          <p:cNvGraphicFramePr/>
          <p:nvPr/>
        </p:nvGraphicFramePr>
        <p:xfrm>
          <a:off x="3203300" y="1086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{DDA19019-790E-4F7E-9779-7C3C61041FA9}</a:tableStyleId>
              </a:tblPr>
              <a:tblGrid>
                <a:gridCol w="457700"/>
                <a:gridCol w="1603950"/>
              </a:tblGrid>
              <a:tr h="385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descriptors table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pointer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stdin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-419" sz="1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stdout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stderr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3" name="Google Shape;93;p17"/>
          <p:cNvGraphicFramePr/>
          <p:nvPr/>
        </p:nvGraphicFramePr>
        <p:xfrm>
          <a:off x="6438900" y="1340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{DDA19019-790E-4F7E-9779-7C3C61041FA9}</a:tableStyleId>
              </a:tblPr>
              <a:tblGrid>
                <a:gridCol w="457700"/>
                <a:gridCol w="1603950"/>
              </a:tblGrid>
              <a:tr h="385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Open files table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</a:t>
                      </a: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info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“/dev/input”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197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“lala.txt”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94" name="Google Shape;94;p17"/>
          <p:cNvCxnSpPr/>
          <p:nvPr/>
        </p:nvCxnSpPr>
        <p:spPr>
          <a:xfrm>
            <a:off x="5129000" y="3264725"/>
            <a:ext cx="1247700" cy="2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5665750" y="47214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https://man7.org/linux/man-pages/man2/open.2.html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2756650" y="409500"/>
            <a:ext cx="5767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Mono"/>
                <a:ea typeface="Roboto Mono"/>
                <a:cs typeface="Roboto Mono"/>
                <a:sym typeface="Roboto Mono"/>
              </a:rPr>
              <a:t>Múltiples tablas de archivos en UNIX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101" name="Google Shape;101;p18"/>
          <p:cNvGraphicFramePr/>
          <p:nvPr/>
        </p:nvGraphicFramePr>
        <p:xfrm>
          <a:off x="436200" y="134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{DDA19019-790E-4F7E-9779-7C3C61041FA9}</a:tableStyleId>
              </a:tblPr>
              <a:tblGrid>
                <a:gridCol w="466850"/>
                <a:gridCol w="1508950"/>
              </a:tblGrid>
              <a:tr h="385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descriptors table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2" name="Google Shape;102;p18"/>
          <p:cNvGraphicFramePr/>
          <p:nvPr/>
        </p:nvGraphicFramePr>
        <p:xfrm>
          <a:off x="2782275" y="888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{DDA19019-790E-4F7E-9779-7C3C61041FA9}</a:tableStyleId>
              </a:tblPr>
              <a:tblGrid>
                <a:gridCol w="457700"/>
                <a:gridCol w="1603950"/>
              </a:tblGrid>
              <a:tr h="385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Open files table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info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“/dev/input”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Ref count: 1, </a:t>
                      </a: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197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“lala.txt”</a:t>
                      </a:r>
                      <a:endParaRPr sz="1000">
                        <a:solidFill>
                          <a:schemeClr val="dk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Ref count: 2, ...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215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“rick_and_mortyS02E01.mkv”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103" name="Google Shape;103;p18"/>
          <p:cNvCxnSpPr/>
          <p:nvPr/>
        </p:nvCxnSpPr>
        <p:spPr>
          <a:xfrm>
            <a:off x="2096350" y="1915200"/>
            <a:ext cx="638700" cy="122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4" name="Google Shape;104;p18"/>
          <p:cNvSpPr txBox="1"/>
          <p:nvPr/>
        </p:nvSpPr>
        <p:spPr>
          <a:xfrm rot="-5400813">
            <a:off x="-337069" y="1051564"/>
            <a:ext cx="12693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Mono"/>
                <a:ea typeface="Roboto Mono"/>
                <a:cs typeface="Roboto Mono"/>
                <a:sym typeface="Roboto Mono"/>
              </a:rPr>
              <a:t>Proceso 45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 rot="-5400747">
            <a:off x="-392869" y="3599451"/>
            <a:ext cx="1380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Mono"/>
                <a:ea typeface="Roboto Mono"/>
                <a:cs typeface="Roboto Mono"/>
                <a:sym typeface="Roboto Mono"/>
              </a:rPr>
              <a:t>Proceso 104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106" name="Google Shape;106;p18"/>
          <p:cNvGraphicFramePr/>
          <p:nvPr/>
        </p:nvGraphicFramePr>
        <p:xfrm>
          <a:off x="436200" y="2571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{DDA19019-790E-4F7E-9779-7C3C61041FA9}</a:tableStyleId>
              </a:tblPr>
              <a:tblGrid>
                <a:gridCol w="466850"/>
                <a:gridCol w="1508950"/>
              </a:tblGrid>
              <a:tr h="385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descriptors table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107" name="Google Shape;107;p18"/>
          <p:cNvCxnSpPr/>
          <p:nvPr/>
        </p:nvCxnSpPr>
        <p:spPr>
          <a:xfrm>
            <a:off x="2067350" y="3598275"/>
            <a:ext cx="689400" cy="25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aphicFrame>
        <p:nvGraphicFramePr>
          <p:cNvPr id="108" name="Google Shape;108;p18"/>
          <p:cNvGraphicFramePr/>
          <p:nvPr/>
        </p:nvGraphicFramePr>
        <p:xfrm>
          <a:off x="5214200" y="1041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{DDA19019-790E-4F7E-9779-7C3C61041FA9}</a:tableStyleId>
              </a:tblPr>
              <a:tblGrid>
                <a:gridCol w="566525"/>
                <a:gridCol w="1495125"/>
              </a:tblGrid>
              <a:tr h="385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Inodes</a:t>
                      </a:r>
                      <a:r>
                        <a:rPr b="1"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table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metadata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3045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“lala.txt”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filesize: 450B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permisos: 660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215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“rick_and_mortyS02E01.mkv”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filesize: 1.2GB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solidFill>
                            <a:schemeClr val="dk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permisos: 660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109" name="Google Shape;109;p18"/>
          <p:cNvCxnSpPr/>
          <p:nvPr/>
        </p:nvCxnSpPr>
        <p:spPr>
          <a:xfrm flipH="1" rot="10800000">
            <a:off x="2081950" y="3300900"/>
            <a:ext cx="653100" cy="103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10" name="Google Shape;110;p18" title="File:Database-icon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4558" y="2413525"/>
            <a:ext cx="472882" cy="685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8"/>
          <p:cNvCxnSpPr/>
          <p:nvPr/>
        </p:nvCxnSpPr>
        <p:spPr>
          <a:xfrm flipH="1" rot="10800000">
            <a:off x="4722725" y="2553700"/>
            <a:ext cx="478800" cy="60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2" name="Google Shape;112;p18"/>
          <p:cNvCxnSpPr/>
          <p:nvPr/>
        </p:nvCxnSpPr>
        <p:spPr>
          <a:xfrm flipH="1" rot="10800000">
            <a:off x="4788025" y="3641775"/>
            <a:ext cx="399000" cy="4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13" name="Google Shape;113;p18"/>
          <p:cNvCxnSpPr/>
          <p:nvPr/>
        </p:nvCxnSpPr>
        <p:spPr>
          <a:xfrm>
            <a:off x="7406925" y="2713225"/>
            <a:ext cx="3483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4" name="Google Shape;114;p18"/>
          <p:cNvSpPr txBox="1"/>
          <p:nvPr/>
        </p:nvSpPr>
        <p:spPr>
          <a:xfrm>
            <a:off x="7646125" y="3163000"/>
            <a:ext cx="12999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Roboto Mono"/>
                <a:ea typeface="Roboto Mono"/>
                <a:cs typeface="Roboto Mono"/>
                <a:sym typeface="Roboto Mono"/>
              </a:rPr>
              <a:t>Disco duro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dup2()</a:t>
            </a:r>
            <a:endParaRPr/>
          </a:p>
        </p:txBody>
      </p:sp>
      <p:sp>
        <p:nvSpPr>
          <p:cNvPr id="120" name="Google Shape;120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 dup2(int oldfd, int newfd);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389600"/>
            <a:ext cx="24876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Asigna un nuevo file descriptor que apunta al mismo </a:t>
            </a:r>
            <a:r>
              <a:rPr lang="es-419"/>
              <a:t>file descriptor</a:t>
            </a:r>
            <a:r>
              <a:rPr lang="es-419"/>
              <a:t> abierto que </a:t>
            </a:r>
            <a:r>
              <a:rPr lang="es-419">
                <a:latin typeface="Droid Sans Mono"/>
                <a:ea typeface="Droid Sans Mono"/>
                <a:cs typeface="Droid Sans Mono"/>
                <a:sym typeface="Droid Sans Mono"/>
              </a:rPr>
              <a:t>oldfd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En el caso de </a:t>
            </a:r>
            <a:r>
              <a:rPr lang="es-419">
                <a:latin typeface="Droid Sans Mono"/>
                <a:ea typeface="Droid Sans Mono"/>
                <a:cs typeface="Droid Sans Mono"/>
                <a:sym typeface="Droid Sans Mono"/>
              </a:rPr>
              <a:t>dup2</a:t>
            </a:r>
            <a:r>
              <a:rPr lang="es-419"/>
              <a:t>, el </a:t>
            </a:r>
            <a:r>
              <a:rPr lang="es-419"/>
              <a:t>file descriptor</a:t>
            </a:r>
            <a:r>
              <a:rPr lang="es-419"/>
              <a:t> </a:t>
            </a:r>
            <a:r>
              <a:rPr lang="es-419">
                <a:latin typeface="Droid Sans Mono"/>
                <a:ea typeface="Droid Sans Mono"/>
                <a:cs typeface="Droid Sans Mono"/>
                <a:sym typeface="Droid Sans Mono"/>
              </a:rPr>
              <a:t>newfd</a:t>
            </a:r>
            <a:r>
              <a:rPr lang="es-419"/>
              <a:t> se ajusta para que ahora apunte a la misma descripción que </a:t>
            </a:r>
            <a:r>
              <a:rPr lang="es-419">
                <a:latin typeface="Droid Sans Mono"/>
                <a:ea typeface="Droid Sans Mono"/>
                <a:cs typeface="Droid Sans Mono"/>
                <a:sym typeface="Droid Sans Mono"/>
              </a:rPr>
              <a:t>oldfd</a:t>
            </a:r>
            <a:r>
              <a:rPr lang="es-419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-419"/>
              <a:t>Si el </a:t>
            </a:r>
            <a:r>
              <a:rPr lang="es-419"/>
              <a:t>file descriptor</a:t>
            </a:r>
            <a:r>
              <a:rPr lang="es-419"/>
              <a:t> </a:t>
            </a:r>
            <a:r>
              <a:rPr lang="es-419">
                <a:latin typeface="Droid Sans Mono"/>
                <a:ea typeface="Droid Sans Mono"/>
                <a:cs typeface="Droid Sans Mono"/>
                <a:sym typeface="Droid Sans Mono"/>
              </a:rPr>
              <a:t>newfd</a:t>
            </a:r>
            <a:r>
              <a:rPr lang="es-419"/>
              <a:t> estaba previamente abierto, se cierra antes de ser reutilizado.</a:t>
            </a:r>
            <a:endParaRPr/>
          </a:p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Dup2</a:t>
            </a:r>
            <a:endParaRPr/>
          </a:p>
        </p:txBody>
      </p:sp>
      <p:graphicFrame>
        <p:nvGraphicFramePr>
          <p:cNvPr id="127" name="Google Shape;127;p20"/>
          <p:cNvGraphicFramePr/>
          <p:nvPr/>
        </p:nvGraphicFramePr>
        <p:xfrm>
          <a:off x="3203300" y="629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{DDA19019-790E-4F7E-9779-7C3C61041FA9}</a:tableStyleId>
              </a:tblPr>
              <a:tblGrid>
                <a:gridCol w="457700"/>
                <a:gridCol w="1603950"/>
              </a:tblGrid>
              <a:tr h="385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descriptors table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 hMerge="1"/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File pointer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0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stdin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1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stdout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2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stderr</a:t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3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4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  <a:tr h="396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...</a:t>
                      </a:r>
                      <a:endParaRPr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28" name="Google Shape;128;p20"/>
          <p:cNvSpPr txBox="1"/>
          <p:nvPr/>
        </p:nvSpPr>
        <p:spPr>
          <a:xfrm>
            <a:off x="3119700" y="199125"/>
            <a:ext cx="4055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Resultado de llamar a dup2(1, 4)</a:t>
            </a:r>
            <a:endParaRPr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29" name="Google Shape;129;p20"/>
          <p:cNvCxnSpPr>
            <a:endCxn id="130" idx="1"/>
          </p:cNvCxnSpPr>
          <p:nvPr/>
        </p:nvCxnSpPr>
        <p:spPr>
          <a:xfrm flipH="1" rot="10800000">
            <a:off x="5121700" y="1307375"/>
            <a:ext cx="1016400" cy="3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1" name="Google Shape;131;p20"/>
          <p:cNvCxnSpPr>
            <a:endCxn id="132" idx="1"/>
          </p:cNvCxnSpPr>
          <p:nvPr/>
        </p:nvCxnSpPr>
        <p:spPr>
          <a:xfrm flipH="1" rot="10800000">
            <a:off x="5100100" y="1941075"/>
            <a:ext cx="1038000" cy="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3" name="Google Shape;133;p20"/>
          <p:cNvCxnSpPr/>
          <p:nvPr/>
        </p:nvCxnSpPr>
        <p:spPr>
          <a:xfrm>
            <a:off x="5150750" y="2397550"/>
            <a:ext cx="972900" cy="1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4" name="Google Shape;134;p20"/>
          <p:cNvSpPr txBox="1"/>
          <p:nvPr/>
        </p:nvSpPr>
        <p:spPr>
          <a:xfrm>
            <a:off x="5665750" y="47214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https://man7.org/linux/man-pages/man2/dup.2.html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5" name="Google Shape;135;p20"/>
          <p:cNvCxnSpPr>
            <a:endCxn id="132" idx="1"/>
          </p:cNvCxnSpPr>
          <p:nvPr/>
        </p:nvCxnSpPr>
        <p:spPr>
          <a:xfrm flipH="1" rot="10800000">
            <a:off x="5194300" y="1941075"/>
            <a:ext cx="943800" cy="1272600"/>
          </a:xfrm>
          <a:prstGeom prst="straightConnector1">
            <a:avLst/>
          </a:prstGeom>
          <a:noFill/>
          <a:ln cap="flat" cmpd="sng" w="19050">
            <a:solidFill>
              <a:srgbClr val="006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6" name="Google Shape;136;p20"/>
          <p:cNvSpPr/>
          <p:nvPr/>
        </p:nvSpPr>
        <p:spPr>
          <a:xfrm>
            <a:off x="6138100" y="1031225"/>
            <a:ext cx="1733100" cy="5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Roboto Mono"/>
                <a:ea typeface="Roboto Mono"/>
                <a:cs typeface="Roboto Mono"/>
                <a:sym typeface="Roboto Mono"/>
              </a:rPr>
              <a:t>Teclado 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(r)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6138100" y="1664925"/>
            <a:ext cx="1733100" cy="5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Consola 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(w)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6138100" y="2298625"/>
            <a:ext cx="1733100" cy="55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Consola </a:t>
            </a:r>
            <a:r>
              <a:rPr lang="es-419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(w)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139" name="Google Shape;139;p20"/>
          <p:cNvGraphicFramePr/>
          <p:nvPr/>
        </p:nvGraphicFramePr>
        <p:xfrm>
          <a:off x="6138100" y="3247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{DDA19019-790E-4F7E-9779-7C3C61041FA9}</a:tableStyleId>
              </a:tblPr>
              <a:tblGrid>
                <a:gridCol w="2429225"/>
              </a:tblGrid>
              <a:tr h="660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6A9955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// Se imprime por consola</a:t>
                      </a:r>
                      <a:endParaRPr sz="1050">
                        <a:solidFill>
                          <a:srgbClr val="6A9955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DCDCAA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fprintf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(</a:t>
                      </a:r>
                      <a:r>
                        <a:rPr lang="es-419" sz="1050">
                          <a:solidFill>
                            <a:srgbClr val="B5CEA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4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, 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"Hola!</a:t>
                      </a:r>
                      <a:r>
                        <a:rPr lang="es-419" sz="1050">
                          <a:solidFill>
                            <a:srgbClr val="D7BA7D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\n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"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);</a:t>
                      </a:r>
                      <a:endParaRPr sz="1150">
                        <a:solidFill>
                          <a:srgbClr val="569CD6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Ejercicio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/>
              <a:t>Pensar en cómo utilizar las llamadas a sistema open, dup y close para poder redireccionar la salida estándar del proceso actual.</a:t>
            </a:r>
            <a:endParaRPr/>
          </a:p>
        </p:txBody>
      </p:sp>
      <p:graphicFrame>
        <p:nvGraphicFramePr>
          <p:cNvPr id="146" name="Google Shape;146;p21"/>
          <p:cNvGraphicFramePr/>
          <p:nvPr/>
        </p:nvGraphicFramePr>
        <p:xfrm>
          <a:off x="3680225" y="364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{DDA19019-790E-4F7E-9779-7C3C61041FA9}</a:tableStyleId>
              </a:tblPr>
              <a:tblGrid>
                <a:gridCol w="5004575"/>
              </a:tblGrid>
              <a:tr h="41098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050">
                          <a:solidFill>
                            <a:srgbClr val="C586C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#include</a:t>
                      </a: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&lt;stdio.h&gt;</a:t>
                      </a:r>
                      <a:endParaRPr sz="1050">
                        <a:solidFill>
                          <a:srgbClr val="CE9178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050">
                          <a:solidFill>
                            <a:srgbClr val="C586C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#include</a:t>
                      </a: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&lt;unistd.h&gt;</a:t>
                      </a:r>
                      <a:endParaRPr sz="1050">
                        <a:solidFill>
                          <a:srgbClr val="CE9178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int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050">
                          <a:solidFill>
                            <a:srgbClr val="DCDCAA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main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() {</a:t>
                      </a:r>
                      <a:endParaRPr sz="1050">
                        <a:solidFill>
                          <a:srgbClr val="6A9955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6A9955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569CD6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char *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filename = 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"lala.txt"</a:t>
                      </a:r>
                      <a:r>
                        <a:rPr lang="es-419" sz="1050">
                          <a:solidFill>
                            <a:schemeClr val="lt1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;</a:t>
                      </a:r>
                      <a:endParaRPr sz="1050">
                        <a:solidFill>
                          <a:schemeClr val="lt1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6A9955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// Abrir el archivo lala.txt con permisos de escritura, creando el archivo si no existe</a:t>
                      </a:r>
                      <a:endParaRPr sz="1050">
                        <a:solidFill>
                          <a:srgbClr val="6A9955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6A9955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// Y despues???</a:t>
                      </a:r>
                      <a:endParaRPr sz="1050">
                        <a:solidFill>
                          <a:srgbClr val="6A9955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050">
                          <a:solidFill>
                            <a:srgbClr val="6A9955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// Recordar cerrar todos los file descriptors abiertos </a:t>
                      </a:r>
                      <a:endParaRPr sz="1050">
                        <a:solidFill>
                          <a:srgbClr val="6A9955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6A9955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// Desde aquí, cualquier salida estándar se escribirá en el archivo lala.txt</a:t>
                      </a:r>
                      <a:endParaRPr sz="1050">
                        <a:solidFill>
                          <a:srgbClr val="6A9955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DCDCAA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printf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(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"Esta salida será redirigida al archivo lala.txt</a:t>
                      </a:r>
                      <a:r>
                        <a:rPr lang="es-419" sz="1050">
                          <a:solidFill>
                            <a:srgbClr val="D7BA7D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\n</a:t>
                      </a:r>
                      <a:r>
                        <a:rPr lang="es-419" sz="1050">
                          <a:solidFill>
                            <a:srgbClr val="CE917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"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);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  </a:t>
                      </a:r>
                      <a:r>
                        <a:rPr lang="es-419" sz="1050">
                          <a:solidFill>
                            <a:srgbClr val="C586C0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return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 </a:t>
                      </a:r>
                      <a:r>
                        <a:rPr lang="es-419" sz="1050">
                          <a:solidFill>
                            <a:srgbClr val="B5CEA8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0</a:t>
                      </a: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;</a:t>
                      </a:r>
                      <a:endParaRPr sz="1050">
                        <a:solidFill>
                          <a:srgbClr val="CCCCCC"/>
                        </a:solidFill>
                        <a:latin typeface="Droid Sans Mono"/>
                        <a:ea typeface="Droid Sans Mono"/>
                        <a:cs typeface="Droid Sans Mono"/>
                        <a:sym typeface="Droid Sans Mono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50">
                          <a:solidFill>
                            <a:srgbClr val="CCCCCC"/>
                          </a:solidFill>
                          <a:latin typeface="Droid Sans Mono"/>
                          <a:ea typeface="Droid Sans Mono"/>
                          <a:cs typeface="Droid Sans Mono"/>
                          <a:sym typeface="Droid Sans Mono"/>
                        </a:rPr>
                        <a:t>}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